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  <p:sldMasterId id="2147483679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siva" panose="020B0604020202020204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Playfair Display"/>
      <p:regular r:id="rId39"/>
      <p:bold r:id="rId40"/>
      <p:italic r:id="rId41"/>
      <p:boldItalic r:id="rId42"/>
    </p:embeddedFont>
    <p:embeddedFont>
      <p:font typeface="Oswald" panose="020B0604020202020204" charset="0"/>
      <p:regular r:id="rId43"/>
      <p:bold r:id="rId4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93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893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29319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281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20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32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75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91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45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75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31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8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32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90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99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85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36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 rtl="0">
              <a:spcBef>
                <a:spcPts val="0"/>
              </a:spcBef>
              <a:buSzPct val="100000"/>
              <a:buFont typeface="Playfair Display"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algn="ctr" rtl="0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2070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86360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65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94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8923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buSzPct val="100000"/>
              <a:defRPr sz="1100"/>
            </a:lvl1pPr>
            <a:lvl2pPr marL="342900" marR="0" indent="0" algn="l" rtl="0">
              <a:spcBef>
                <a:spcPts val="0"/>
              </a:spcBef>
              <a:buSzPct val="100000"/>
              <a:defRPr sz="1100"/>
            </a:lvl2pPr>
            <a:lvl3pPr marL="685800" marR="0" indent="0" algn="l" rtl="0">
              <a:spcBef>
                <a:spcPts val="0"/>
              </a:spcBef>
              <a:buSzPct val="100000"/>
              <a:defRPr sz="1100"/>
            </a:lvl3pPr>
            <a:lvl4pPr marL="1028700" marR="0" indent="0" algn="l" rtl="0">
              <a:spcBef>
                <a:spcPts val="0"/>
              </a:spcBef>
              <a:buSzPct val="100000"/>
              <a:defRPr sz="1100"/>
            </a:lvl4pPr>
            <a:lvl5pPr marL="1371600" marR="0" indent="0" algn="l" rtl="0">
              <a:spcBef>
                <a:spcPts val="0"/>
              </a:spcBef>
              <a:buSzPct val="100000"/>
              <a:defRPr sz="1100"/>
            </a:lvl5pPr>
            <a:lvl6pPr marL="1714500" marR="0" indent="0" algn="l" rtl="0">
              <a:spcBef>
                <a:spcPts val="0"/>
              </a:spcBef>
              <a:buSzPct val="100000"/>
              <a:defRPr sz="1100"/>
            </a:lvl6pPr>
            <a:lvl7pPr marL="2057400" marR="0" indent="0" algn="l" rtl="0">
              <a:spcBef>
                <a:spcPts val="0"/>
              </a:spcBef>
              <a:buSzPct val="100000"/>
              <a:defRPr sz="1100"/>
            </a:lvl7pPr>
            <a:lvl8pPr marL="2400300" marR="0" indent="0" algn="l" rtl="0">
              <a:spcBef>
                <a:spcPts val="0"/>
              </a:spcBef>
              <a:buSzPct val="100000"/>
              <a:defRPr sz="1100"/>
            </a:lvl8pPr>
            <a:lvl9pPr marL="274320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buSzPct val="100000"/>
              <a:defRPr sz="1100"/>
            </a:lvl1pPr>
            <a:lvl2pPr marL="342900" marR="0" indent="0" algn="l" rtl="0">
              <a:spcBef>
                <a:spcPts val="0"/>
              </a:spcBef>
              <a:buSzPct val="100000"/>
              <a:defRPr sz="1100"/>
            </a:lvl2pPr>
            <a:lvl3pPr marL="685800" marR="0" indent="0" algn="l" rtl="0">
              <a:spcBef>
                <a:spcPts val="0"/>
              </a:spcBef>
              <a:buSzPct val="100000"/>
              <a:defRPr sz="1100"/>
            </a:lvl3pPr>
            <a:lvl4pPr marL="1028700" marR="0" indent="0" algn="l" rtl="0">
              <a:spcBef>
                <a:spcPts val="0"/>
              </a:spcBef>
              <a:buSzPct val="100000"/>
              <a:defRPr sz="1100"/>
            </a:lvl4pPr>
            <a:lvl5pPr marL="1371600" marR="0" indent="0" algn="l" rtl="0">
              <a:spcBef>
                <a:spcPts val="0"/>
              </a:spcBef>
              <a:buSzPct val="100000"/>
              <a:defRPr sz="1100"/>
            </a:lvl5pPr>
            <a:lvl6pPr marL="1714500" marR="0" indent="0" algn="l" rtl="0">
              <a:spcBef>
                <a:spcPts val="0"/>
              </a:spcBef>
              <a:buSzPct val="100000"/>
              <a:defRPr sz="1100"/>
            </a:lvl6pPr>
            <a:lvl7pPr marL="2057400" marR="0" indent="0" algn="l" rtl="0">
              <a:spcBef>
                <a:spcPts val="0"/>
              </a:spcBef>
              <a:buSzPct val="100000"/>
              <a:defRPr sz="1100"/>
            </a:lvl7pPr>
            <a:lvl8pPr marL="2400300" marR="0" indent="0" algn="l" rtl="0">
              <a:spcBef>
                <a:spcPts val="0"/>
              </a:spcBef>
              <a:buSzPct val="100000"/>
              <a:defRPr sz="1100"/>
            </a:lvl8pPr>
            <a:lvl9pPr marL="274320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9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" sz="9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3600" b="1" i="0" u="none" strike="noStrike" cap="none" baseline="0">
                <a:solidFill>
                  <a:srgbClr val="FFA7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98" name="Shape 9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99" name="Shape 9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1pPr>
            <a:lvl2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2pPr>
            <a:lvl3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3pPr>
            <a:lvl4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4pPr>
            <a:lvl5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5pPr>
            <a:lvl6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6pPr>
            <a:lvl7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7pPr>
            <a:lvl8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8pPr>
            <a:lvl9pPr rtl="0">
              <a:spcBef>
                <a:spcPts val="0"/>
              </a:spcBef>
              <a:buNone/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1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●"/>
              <a:defRPr sz="15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300"/>
              </a:spcBef>
              <a:buClr>
                <a:schemeClr val="lt2"/>
              </a:buClr>
              <a:buSzPct val="100000"/>
              <a:buFont typeface="Courier New"/>
              <a:buChar char="o"/>
              <a:defRPr sz="15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300"/>
              </a:spcBef>
              <a:buClr>
                <a:schemeClr val="lt2"/>
              </a:buClr>
              <a:buSzPct val="100000"/>
              <a:buFont typeface="Wingdings"/>
              <a:buChar char="§"/>
              <a:defRPr sz="15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●"/>
              <a:defRPr sz="15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300"/>
              </a:spcBef>
              <a:buClr>
                <a:schemeClr val="lt2"/>
              </a:buClr>
              <a:buSzPct val="100000"/>
              <a:buFont typeface="Courier New"/>
              <a:buChar char="o"/>
              <a:defRPr sz="1500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300"/>
              </a:spcBef>
              <a:buClr>
                <a:schemeClr val="lt2"/>
              </a:buClr>
              <a:buSzPct val="100000"/>
              <a:buFont typeface="Wingdings"/>
              <a:buChar char="§"/>
              <a:defRPr sz="1500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111" name="Shape 111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buNone/>
              <a:defRPr sz="21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buNone/>
              <a:defRPr sz="15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buNone/>
              <a:defRPr sz="14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buNone/>
              <a:defRPr sz="14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buNone/>
              <a:defRPr sz="1400"/>
            </a:lvl6pPr>
            <a:lvl7pPr rtl="0">
              <a:spcBef>
                <a:spcPts val="0"/>
              </a:spcBef>
              <a:buNone/>
              <a:defRPr sz="1400"/>
            </a:lvl7pPr>
            <a:lvl8pPr rtl="0">
              <a:spcBef>
                <a:spcPts val="0"/>
              </a:spcBef>
              <a:buNone/>
              <a:defRPr sz="1400"/>
            </a:lvl8pPr>
            <a:lvl9pPr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buNone/>
              <a:defRPr sz="21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buNone/>
              <a:defRPr sz="18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buNone/>
              <a:defRPr sz="15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buNone/>
              <a:defRPr sz="14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buNone/>
              <a:defRPr sz="14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buNone/>
              <a:defRPr sz="1400"/>
            </a:lvl6pPr>
            <a:lvl7pPr rtl="0">
              <a:spcBef>
                <a:spcPts val="0"/>
              </a:spcBef>
              <a:buNone/>
              <a:defRPr sz="1400"/>
            </a:lvl7pPr>
            <a:lvl8pPr rtl="0">
              <a:spcBef>
                <a:spcPts val="0"/>
              </a:spcBef>
              <a:buNone/>
              <a:defRPr sz="1400"/>
            </a:lvl8pPr>
            <a:lvl9pPr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119" name="Shape 119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grpSp>
        <p:nvGrpSpPr>
          <p:cNvPr id="124" name="Shape 12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125" name="Shape 12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1pPr>
            <a:lvl2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2pPr>
            <a:lvl3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3pPr>
            <a:lvl4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4pPr>
            <a:lvl5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5pPr>
            <a:lvl6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6pPr>
            <a:lvl7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7pPr>
            <a:lvl8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8pPr>
            <a:lvl9pPr algn="ctr" rtl="0">
              <a:spcBef>
                <a:spcPts val="0"/>
              </a:spcBef>
              <a:buClr>
                <a:srgbClr val="FFA711"/>
              </a:buClr>
              <a:buSzPct val="100000"/>
              <a:buFont typeface="Georgia"/>
              <a:buNone/>
              <a:defRPr sz="1100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grpSp>
        <p:nvGrpSpPr>
          <p:cNvPr id="130" name="Shape 130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131" name="Shape 131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Shape 135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36" name="Shape 136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accent5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 rtl="0">
              <a:spcBef>
                <a:spcPts val="0"/>
              </a:spcBef>
              <a:buSzPct val="100000"/>
              <a:buFont typeface="Playfair Display"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‹Nº›</a:t>
            </a:fld>
            <a:endParaRPr lang="e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‹Nº›</a:t>
            </a:fld>
            <a:endParaRPr lang="es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3300" b="0" i="0" u="none" strike="noStrike" cap="none" baseline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  <a:defRPr sz="24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400"/>
              </a:spcBef>
              <a:buClr>
                <a:schemeClr val="lt2"/>
              </a:buClr>
              <a:buSzPct val="100000"/>
              <a:buFont typeface="Courier New"/>
              <a:buChar char="o"/>
              <a:defRPr sz="21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400"/>
              </a:spcBef>
              <a:buClr>
                <a:schemeClr val="lt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●"/>
              <a:defRPr sz="15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300"/>
              </a:spcBef>
              <a:buClr>
                <a:schemeClr val="lt2"/>
              </a:buClr>
              <a:buSzPct val="100000"/>
              <a:buFont typeface="Courier New"/>
              <a:buChar char="o"/>
              <a:defRPr sz="15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300"/>
              </a:spcBef>
              <a:buClr>
                <a:schemeClr val="lt2"/>
              </a:buClr>
              <a:buSzPct val="100000"/>
              <a:buFont typeface="Wingdings"/>
              <a:buChar char="§"/>
              <a:defRPr sz="15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300"/>
              </a:spcBef>
              <a:buClr>
                <a:schemeClr val="lt2"/>
              </a:buClr>
              <a:buSzPct val="100000"/>
              <a:buFont typeface="Arial"/>
              <a:buChar char="●"/>
              <a:defRPr sz="15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300"/>
              </a:spcBef>
              <a:buClr>
                <a:schemeClr val="lt2"/>
              </a:buClr>
              <a:buSzPct val="100000"/>
              <a:buFont typeface="Courier New"/>
              <a:buChar char="o"/>
              <a:defRPr sz="15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300"/>
              </a:spcBef>
              <a:buClr>
                <a:schemeClr val="lt2"/>
              </a:buClr>
              <a:buSzPct val="100000"/>
              <a:buFont typeface="Wingdings"/>
              <a:buChar char="§"/>
              <a:defRPr sz="15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4.xml"/><Relationship Id="rId18" Type="http://schemas.openxmlformats.org/officeDocument/2006/relationships/image" Target="../media/image4.png"/><Relationship Id="rId26" Type="http://schemas.openxmlformats.org/officeDocument/2006/relationships/image" Target="../media/image8.png"/><Relationship Id="rId3" Type="http://schemas.openxmlformats.org/officeDocument/2006/relationships/slide" Target="slide6.xml"/><Relationship Id="rId21" Type="http://schemas.openxmlformats.org/officeDocument/2006/relationships/slide" Target="slide7.xml"/><Relationship Id="rId7" Type="http://schemas.openxmlformats.org/officeDocument/2006/relationships/slide" Target="slide8.xml"/><Relationship Id="rId12" Type="http://schemas.openxmlformats.org/officeDocument/2006/relationships/image" Target="../media/image3.png"/><Relationship Id="rId17" Type="http://schemas.openxmlformats.org/officeDocument/2006/relationships/slide" Target="slide5.xml"/><Relationship Id="rId25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hyperlink" Target="#slide=id.gcc81962c5_0_0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#slide=id.ge583a2850_0_0"/><Relationship Id="rId11" Type="http://schemas.openxmlformats.org/officeDocument/2006/relationships/image" Target="../media/image2.png"/><Relationship Id="rId24" Type="http://schemas.openxmlformats.org/officeDocument/2006/relationships/image" Target="../media/image7.png"/><Relationship Id="rId5" Type="http://schemas.openxmlformats.org/officeDocument/2006/relationships/slide" Target="slide2.xml"/><Relationship Id="rId15" Type="http://schemas.openxmlformats.org/officeDocument/2006/relationships/slide" Target="slide3.xml"/><Relationship Id="rId23" Type="http://schemas.openxmlformats.org/officeDocument/2006/relationships/slide" Target="slide10.xml"/><Relationship Id="rId10" Type="http://schemas.openxmlformats.org/officeDocument/2006/relationships/image" Target="../media/image1.jpg"/><Relationship Id="rId19" Type="http://schemas.openxmlformats.org/officeDocument/2006/relationships/slide" Target="slide9.xml"/><Relationship Id="rId4" Type="http://schemas.openxmlformats.org/officeDocument/2006/relationships/hyperlink" Target="#slide=id.ge583a2850_0_230"/><Relationship Id="rId9" Type="http://schemas.openxmlformats.org/officeDocument/2006/relationships/hyperlink" Target="#slide=id.ge625eae83_0_144"/><Relationship Id="rId14" Type="http://schemas.openxmlformats.org/officeDocument/2006/relationships/hyperlink" Target="#slide=id.ge5a63da63_1_63"/><Relationship Id="rId2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hyperlink" Target="#slide=first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.xml"/><Relationship Id="rId4" Type="http://schemas.openxmlformats.org/officeDocument/2006/relationships/hyperlink" Target="#slide=first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#slide=id.ge629ed8de_1_2"/><Relationship Id="rId3" Type="http://schemas.openxmlformats.org/officeDocument/2006/relationships/image" Target="../media/image9.jpg"/><Relationship Id="rId7" Type="http://schemas.openxmlformats.org/officeDocument/2006/relationships/slide" Target="slid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#slide=id.ge629ed8de_0_3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eg"/><Relationship Id="rId3" Type="http://schemas.openxmlformats.org/officeDocument/2006/relationships/image" Target="../media/image9.jpg"/><Relationship Id="rId7" Type="http://schemas.openxmlformats.org/officeDocument/2006/relationships/image" Target="../media/image26.jp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g"/><Relationship Id="rId11" Type="http://schemas.openxmlformats.org/officeDocument/2006/relationships/image" Target="../media/image30.jpeg"/><Relationship Id="rId5" Type="http://schemas.openxmlformats.org/officeDocument/2006/relationships/hyperlink" Target="#slide=first"/><Relationship Id="rId10" Type="http://schemas.openxmlformats.org/officeDocument/2006/relationships/image" Target="../media/image29.jpeg"/><Relationship Id="rId4" Type="http://schemas.openxmlformats.org/officeDocument/2006/relationships/slide" Target="slide1.xm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hyperlink" Target="#slide=first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hyperlink" Target="#slide=first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hyperlink" Target="#slide=first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hyperlink" Target="#slide=first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#slide=first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hyperlink" Target="#slide=first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hyperlink" Target="#slide=first"/><Relationship Id="rId10" Type="http://schemas.openxmlformats.org/officeDocument/2006/relationships/image" Target="../media/image18.png"/><Relationship Id="rId4" Type="http://schemas.openxmlformats.org/officeDocument/2006/relationships/slide" Target="slid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openxmlformats.org/officeDocument/2006/relationships/hyperlink" Target="#slide=first"/><Relationship Id="rId4" Type="http://schemas.openxmlformats.org/officeDocument/2006/relationships/slide" Target="slide1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hyperlink" Target="#slide=first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8457" y="37694"/>
            <a:ext cx="1381199" cy="1109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6172710" y="37694"/>
            <a:ext cx="1381199" cy="110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ABP Y SU RELACIÓN CON LOS CONTENIDOS</a:t>
            </a:r>
            <a:endParaRPr lang="es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7618534" y="947969"/>
            <a:ext cx="1381199" cy="1109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</p:txBody>
      </p:sp>
      <p:sp>
        <p:nvSpPr>
          <p:cNvPr id="63" name="Shape 63"/>
          <p:cNvSpPr/>
          <p:nvPr/>
        </p:nvSpPr>
        <p:spPr>
          <a:xfrm>
            <a:off x="1877850" y="1292725"/>
            <a:ext cx="5450099" cy="23888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42344" y="1713698"/>
            <a:ext cx="1381199" cy="112979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¿</a:t>
            </a:r>
            <a:r>
              <a:rPr lang="es" sz="1900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Quiénes somos?</a:t>
            </a:r>
            <a:endParaRPr lang="es" sz="1900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7618534" y="2551898"/>
            <a:ext cx="1381199" cy="1129799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19050" cap="flat" cmpd="sng">
            <a:solidFill>
              <a:srgbClr val="A64D7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/>
              </a:rPr>
              <a:t>Plan de acción</a:t>
            </a:r>
            <a:r>
              <a:rPr lang="e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/>
              </a:rPr>
              <a:t> </a:t>
            </a:r>
            <a:endParaRPr lang="es"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42344" y="3827245"/>
            <a:ext cx="1381199" cy="11156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3A26C"/>
              </a:gs>
              <a:gs pos="50000">
                <a:srgbClr val="F77A26"/>
              </a:gs>
              <a:gs pos="100000">
                <a:srgbClr val="E56A18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 action="ppaction://hlinksldjump"/>
              </a:rPr>
              <a:t>PLANIFICA-CIONES</a:t>
            </a:r>
            <a:endParaRPr lang="es" sz="18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9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171307" y="3827245"/>
            <a:ext cx="1381199" cy="11156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351568" y="3827245"/>
            <a:ext cx="1381199" cy="11156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6025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3339084" y="3196500"/>
            <a:ext cx="2304599" cy="452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 algn="l" rtl="0">
              <a:spcBef>
                <a:spcPts val="0"/>
              </a:spcBef>
              <a:buSzPct val="25000"/>
              <a:buNone/>
            </a:pPr>
            <a:r>
              <a:rPr lang="es" sz="18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          Año 2015    </a:t>
            </a:r>
          </a:p>
        </p:txBody>
      </p:sp>
      <p:sp>
        <p:nvSpPr>
          <p:cNvPr id="71" name="Shape 71"/>
          <p:cNvSpPr/>
          <p:nvPr/>
        </p:nvSpPr>
        <p:spPr>
          <a:xfrm>
            <a:off x="4194650" y="31364"/>
            <a:ext cx="1381199" cy="11156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4398807" y="3825381"/>
            <a:ext cx="1381199" cy="1109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3335362" y="1475681"/>
            <a:ext cx="2470200" cy="5591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18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10">
            <a:alphaModFix/>
          </a:blip>
          <a:srcRect l="53935" t="145235" r="39984" b="-42644"/>
          <a:stretch/>
        </p:blipFill>
        <p:spPr>
          <a:xfrm rot="10800000" flipH="1">
            <a:off x="309862" y="1863396"/>
            <a:ext cx="183335" cy="10413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4195850" y="58774"/>
            <a:ext cx="1400400" cy="12698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07412" y="1419425"/>
            <a:ext cx="2286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48525" y="1454222"/>
            <a:ext cx="2304575" cy="692400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8" name="Shape 78"/>
          <p:cNvSpPr txBox="1"/>
          <p:nvPr/>
        </p:nvSpPr>
        <p:spPr>
          <a:xfrm>
            <a:off x="2677750" y="2389350"/>
            <a:ext cx="3485400" cy="45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lvl="0" algn="l" rtl="0">
              <a:spcBef>
                <a:spcPts val="0"/>
              </a:spcBef>
              <a:buSzPct val="25000"/>
              <a:buNone/>
            </a:pPr>
            <a:r>
              <a:rPr lang="es" sz="18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  ORIENTACIÓN INFORMÁTICA    </a:t>
            </a:r>
          </a:p>
        </p:txBody>
      </p:sp>
      <p:grpSp>
        <p:nvGrpSpPr>
          <p:cNvPr id="79" name="Shape 79"/>
          <p:cNvGrpSpPr/>
          <p:nvPr/>
        </p:nvGrpSpPr>
        <p:grpSpPr>
          <a:xfrm>
            <a:off x="185381" y="37644"/>
            <a:ext cx="3319188" cy="1109474"/>
            <a:chOff x="247175" y="50192"/>
            <a:chExt cx="4425584" cy="1479299"/>
          </a:xfrm>
        </p:grpSpPr>
        <p:sp>
          <p:nvSpPr>
            <p:cNvPr id="80" name="Shape 80"/>
            <p:cNvSpPr/>
            <p:nvPr/>
          </p:nvSpPr>
          <p:spPr>
            <a:xfrm>
              <a:off x="2831359" y="50192"/>
              <a:ext cx="1841399" cy="147929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" sz="1800" b="1" u="sng" dirty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  <a:hlinkClick r:id="rId13" action="ppaction://hlinksldjump"/>
                </a:rPr>
                <a:t>Punto de </a:t>
              </a:r>
              <a:r>
                <a:rPr lang="es" sz="1800" b="1" u="sng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  <a:hlinkClick r:id="rId13" action="ppaction://hlinksldjump"/>
                </a:rPr>
                <a:t>PartIda </a:t>
              </a:r>
              <a:endParaRPr lang="es" sz="1800" b="1" u="sng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  <a:hlinkClick r:id="rId14"/>
              </a:endParaRPr>
            </a:p>
          </p:txBody>
        </p:sp>
        <p:sp>
          <p:nvSpPr>
            <p:cNvPr id="81" name="Shape 81"/>
            <p:cNvSpPr txBox="1"/>
            <p:nvPr/>
          </p:nvSpPr>
          <p:spPr>
            <a:xfrm>
              <a:off x="247175" y="103700"/>
              <a:ext cx="1867199" cy="9233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s" sz="1400" b="1" u="sng" dirty="0">
                  <a:solidFill>
                    <a:srgbClr val="990000"/>
                  </a:solidFill>
                  <a:latin typeface="Calibri"/>
                  <a:ea typeface="Calibri"/>
                  <a:cs typeface="Calibri"/>
                  <a:sym typeface="Calibri"/>
                  <a:hlinkClick r:id="rId15" action="ppaction://hlinksldjump"/>
                </a:rPr>
                <a:t>¿Qué es el </a:t>
              </a:r>
              <a:r>
                <a:rPr lang="es" sz="1600" b="1" u="sng" dirty="0">
                  <a:solidFill>
                    <a:srgbClr val="990000"/>
                  </a:solidFill>
                  <a:latin typeface="Calibri"/>
                  <a:ea typeface="Calibri"/>
                  <a:cs typeface="Calibri"/>
                  <a:sym typeface="Calibri"/>
                  <a:hlinkClick r:id="rId15" action="ppaction://hlinksldjump"/>
                </a:rPr>
                <a:t>Aprendizaje Basado en Problemas?</a:t>
              </a:r>
              <a:endParaRPr lang="es" sz="1600" b="1" u="sng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  <a:hlinkClick r:id="rId16"/>
              </a:endParaRPr>
            </a:p>
          </p:txBody>
        </p:sp>
      </p:grpSp>
      <p:pic>
        <p:nvPicPr>
          <p:cNvPr id="82" name="Shape 82">
            <a:hlinkClick r:id="rId17" action="ppaction://hlinksldjump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288169" y="208213"/>
            <a:ext cx="1187099" cy="7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>
            <a:hlinkClick r:id="rId19" action="ppaction://hlinksldjump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393275" y="3979650"/>
            <a:ext cx="1187099" cy="69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>
            <a:hlinkClick r:id="rId21" action="ppaction://hlinksldjump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682250" y="1147075"/>
            <a:ext cx="1219375" cy="692399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5" name="Shape 85"/>
          <p:cNvSpPr txBox="1"/>
          <p:nvPr/>
        </p:nvSpPr>
        <p:spPr>
          <a:xfrm>
            <a:off x="7682250" y="1741312"/>
            <a:ext cx="14004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ROLES</a:t>
            </a:r>
          </a:p>
        </p:txBody>
      </p:sp>
      <p:pic>
        <p:nvPicPr>
          <p:cNvPr id="86" name="Shape 86">
            <a:hlinkClick r:id="rId23" action="ppaction://hlinksldjump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389201" y="3827275"/>
            <a:ext cx="1400399" cy="11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>
            <a:hlinkClick r:id="rId25" action="ppaction://hlinksldjump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171300" y="3809700"/>
            <a:ext cx="1381199" cy="11093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Shape 247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8" name="Shape 248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134675" y="209950"/>
            <a:ext cx="3165299" cy="620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Evaluación DEL ABP</a:t>
            </a: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4431718" y="2271350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Shape 251"/>
          <p:cNvSpPr/>
          <p:nvPr/>
        </p:nvSpPr>
        <p:spPr>
          <a:xfrm rot="-1103">
            <a:off x="193974" y="1035450"/>
            <a:ext cx="6543000" cy="22520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 dirty="0">
              <a:solidFill>
                <a:srgbClr val="CC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s" sz="1800" b="1" dirty="0">
                <a:solidFill>
                  <a:srgbClr val="CC0000"/>
                </a:solidFill>
              </a:rPr>
              <a:t>¿CUANDO SE EVALÚA?:  </a:t>
            </a:r>
            <a:r>
              <a:rPr lang="es" sz="1800" b="1" dirty="0"/>
              <a:t> Durante todo el proceso</a:t>
            </a:r>
            <a:r>
              <a:rPr lang="es" sz="1800" b="1" dirty="0">
                <a:solidFill>
                  <a:srgbClr val="00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 b="1" dirty="0">
                <a:solidFill>
                  <a:srgbClr val="CC0000"/>
                </a:solidFill>
              </a:rPr>
              <a:t>¿QUIÉN EVALÚA?:             </a:t>
            </a:r>
            <a:r>
              <a:rPr lang="es" sz="1800" b="1" dirty="0"/>
              <a:t>Profesores y Estudiantes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 b="1" dirty="0">
                <a:solidFill>
                  <a:srgbClr val="CC0000"/>
                </a:solidFill>
              </a:rPr>
              <a:t>¿QUE SE EVALÚA?:         </a:t>
            </a:r>
            <a:r>
              <a:rPr lang="es" sz="1800" b="1" dirty="0"/>
              <a:t> Contenidos, Habilidades,</a:t>
            </a:r>
            <a:r>
              <a:rPr lang="es" sz="1800" b="1" dirty="0">
                <a:solidFill>
                  <a:srgbClr val="CC0000"/>
                </a:solidFill>
              </a:rPr>
              <a:t> </a:t>
            </a:r>
            <a:r>
              <a:rPr lang="es" sz="1800" b="1" dirty="0"/>
              <a:t>Motivaciones, </a:t>
            </a:r>
            <a:r>
              <a:rPr lang="es" sz="1800" b="1" dirty="0">
                <a:solidFill>
                  <a:srgbClr val="CC0000"/>
                </a:solidFill>
              </a:rPr>
              <a:t> </a:t>
            </a:r>
            <a:r>
              <a:rPr lang="es" sz="1800" b="1" dirty="0"/>
              <a:t> Creatividad, Cooperación, participación.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 b="1" dirty="0">
                <a:solidFill>
                  <a:srgbClr val="CC0000"/>
                </a:solidFill>
              </a:rPr>
              <a:t>¿CÓMO SE EVALÚA?:      </a:t>
            </a:r>
            <a:r>
              <a:rPr lang="es" sz="1800" b="1" dirty="0"/>
              <a:t>Seguimiento diario, autoevaluación, coevaluación y retroalimentación.</a:t>
            </a:r>
          </a:p>
          <a:p>
            <a:pPr lvl="0" rtl="0">
              <a:spcBef>
                <a:spcPts val="0"/>
              </a:spcBef>
              <a:buNone/>
            </a:pPr>
            <a:endParaRPr b="1" dirty="0">
              <a:solidFill>
                <a:srgbClr val="CC0000"/>
              </a:solidFill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7150" y="97425"/>
            <a:ext cx="876300" cy="7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5067300" y="209950"/>
            <a:ext cx="2576099" cy="620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Calificación </a:t>
            </a: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54" name="Shape 2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07304">
            <a:off x="6413547" y="2441724"/>
            <a:ext cx="2536757" cy="161267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1145600" y="3845400"/>
            <a:ext cx="4465499" cy="3741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 </a:t>
            </a:r>
            <a:r>
              <a:rPr lang="es" sz="1800" b="1">
                <a:solidFill>
                  <a:srgbClr val="FFFFFF"/>
                </a:solidFill>
              </a:rPr>
              <a:t> PRODUCCIONES FINALES</a:t>
            </a:r>
            <a:r>
              <a:rPr lang="es" sz="18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hape 260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1" name="Shape 261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Portada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431718" y="2271350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0" y="-25"/>
            <a:ext cx="9235500" cy="894299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b="1">
                <a:latin typeface="Georgia"/>
                <a:ea typeface="Georgia"/>
                <a:cs typeface="Georgia"/>
                <a:sym typeface="Georgia"/>
              </a:rPr>
              <a:t>Cierre/ Conclusiones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91499" y="791441"/>
            <a:ext cx="9144000" cy="36021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600"/>
              </a:spcBef>
              <a:buNone/>
            </a:pPr>
            <a:endParaRPr sz="11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just" rtl="0">
              <a:spcBef>
                <a:spcPts val="600"/>
              </a:spcBef>
              <a:buNone/>
            </a:pPr>
            <a:endParaRPr sz="11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just" rtl="0">
              <a:spcBef>
                <a:spcPts val="600"/>
              </a:spcBef>
              <a:buNone/>
            </a:pPr>
            <a:endParaRPr sz="11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just" rtl="0">
              <a:spcBef>
                <a:spcPts val="600"/>
              </a:spcBef>
              <a:buNone/>
            </a:pPr>
            <a:endParaRPr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algn="just" rtl="0">
              <a:spcBef>
                <a:spcPts val="600"/>
              </a:spcBef>
              <a:buNone/>
            </a:pPr>
            <a:endParaRPr sz="18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just" rtl="0">
              <a:spcBef>
                <a:spcPts val="600"/>
              </a:spcBef>
              <a:buNone/>
            </a:pPr>
            <a:r>
              <a:rPr lang="es" sz="18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Falta mucho camino por recorrer... Algunos obstáculos son:</a:t>
            </a:r>
          </a:p>
          <a:p>
            <a:pPr lvl="0" algn="just" rtl="0">
              <a:spcBef>
                <a:spcPts val="600"/>
              </a:spcBef>
              <a:buNone/>
            </a:pPr>
            <a:r>
              <a:rPr lang="es" sz="18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a) Poco uso de la plataforma tecnológica por parte de toda la comunidad educativa.</a:t>
            </a:r>
          </a:p>
          <a:p>
            <a:pPr lvl="0" algn="just" rtl="0">
              <a:spcBef>
                <a:spcPts val="600"/>
              </a:spcBef>
              <a:buNone/>
            </a:pPr>
            <a:r>
              <a:rPr lang="es" sz="18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b) Escaso perfeccionamiento docente : en forma continua y estable con respecto a las Tic.</a:t>
            </a:r>
          </a:p>
          <a:p>
            <a:pPr lvl="0" algn="l" rtl="0">
              <a:spcBef>
                <a:spcPts val="600"/>
              </a:spcBef>
              <a:buNone/>
            </a:pPr>
            <a:endParaRPr sz="1800" b="1" i="1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s" sz="1800" b="1" i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Logros y desafíos</a:t>
            </a:r>
            <a:r>
              <a:rPr lang="es" sz="1800" i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algn="just" rtl="0">
              <a:spcBef>
                <a:spcPts val="600"/>
              </a:spcBef>
              <a:buNone/>
            </a:pPr>
            <a:r>
              <a:rPr lang="es" sz="18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El objetivo es: que la comunidad educativa adopte la nueva metodologìa de trabajo. ABP.</a:t>
            </a:r>
          </a:p>
          <a:p>
            <a:pPr lvl="0" algn="just" rtl="0">
              <a:spcBef>
                <a:spcPts val="600"/>
              </a:spcBef>
              <a:buNone/>
            </a:pPr>
            <a:r>
              <a:rPr lang="es" sz="18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Estamos convencidos de que el cambio es necesario y posible ya que existe  un grupo de docentes interesados por mejorar la escuela, reformular la educación mediante el uso de las nuevas tecnologías y la incorporación del ABP </a:t>
            </a:r>
            <a:r>
              <a:rPr lang="es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.    </a:t>
            </a:r>
            <a:endParaRPr lang="es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algn="just" rtl="0">
              <a:spcBef>
                <a:spcPts val="600"/>
              </a:spcBef>
              <a:buNone/>
            </a:pPr>
            <a:endParaRPr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600"/>
              </a:spcBef>
              <a:buNone/>
            </a:pPr>
            <a:endParaRPr sz="11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600"/>
              </a:spcBef>
              <a:buNone/>
            </a:pPr>
            <a:endParaRPr sz="7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600"/>
              </a:spcBef>
              <a:buNone/>
            </a:pPr>
            <a:endParaRPr sz="700" dirty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600"/>
              </a:spcBef>
              <a:buNone/>
            </a:pPr>
            <a:endParaRPr sz="700" dirty="0">
              <a:solidFill>
                <a:srgbClr val="51535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600"/>
              </a:spcBef>
              <a:buNone/>
            </a:pPr>
            <a:endParaRPr sz="700" dirty="0">
              <a:solidFill>
                <a:srgbClr val="51535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248"/>
          <p:cNvSpPr txBox="1"/>
          <p:nvPr/>
        </p:nvSpPr>
        <p:spPr>
          <a:xfrm>
            <a:off x="7720028" y="4219490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Shape 269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0" name="Shape 270"/>
          <p:cNvSpPr txBox="1"/>
          <p:nvPr/>
        </p:nvSpPr>
        <p:spPr>
          <a:xfrm>
            <a:off x="7720024" y="4219500"/>
            <a:ext cx="12156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rId4" action="ppaction://hlinksldjump"/>
              </a:rPr>
              <a:t>SIGUIENTE </a:t>
            </a:r>
            <a:endParaRPr lang="es" dirty="0"/>
          </a:p>
        </p:txBody>
      </p:sp>
      <p:sp>
        <p:nvSpPr>
          <p:cNvPr id="271" name="Shape 271"/>
          <p:cNvSpPr txBox="1"/>
          <p:nvPr/>
        </p:nvSpPr>
        <p:spPr>
          <a:xfrm>
            <a:off x="1332625" y="133750"/>
            <a:ext cx="7341299" cy="620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sz="3600" b="1" dirty="0">
                <a:latin typeface="Georgia"/>
                <a:ea typeface="Georgia"/>
                <a:cs typeface="Georgia"/>
                <a:sym typeface="Georgia"/>
              </a:rPr>
              <a:t>Modelos de Planificaciones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4431718" y="2271350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1296275" y="1226875"/>
            <a:ext cx="69567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CC0000"/>
              </a:buClr>
              <a:buSzPct val="100000"/>
              <a:buChar char="❖"/>
            </a:pPr>
            <a:r>
              <a:rPr lang="es" sz="2400" b="1" u="sng" dirty="0">
                <a:solidFill>
                  <a:srgbClr val="CC0000"/>
                </a:solidFill>
                <a:highlight>
                  <a:srgbClr val="FFFFFF"/>
                </a:highlight>
                <a:hlinkClick r:id="rId5" action="ppaction://hlinksldjump"/>
              </a:rPr>
              <a:t>SISTEMAS DIGITALES DE INFORMACIÓN</a:t>
            </a:r>
            <a:endParaRPr lang="es" sz="2400" b="1" u="sng" dirty="0">
              <a:solidFill>
                <a:srgbClr val="CC0000"/>
              </a:solidFill>
              <a:highlight>
                <a:srgbClr val="FFFFFF"/>
              </a:highlight>
              <a:hlinkClick r:id="rId6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74" name="Shape 274"/>
          <p:cNvSpPr txBox="1"/>
          <p:nvPr/>
        </p:nvSpPr>
        <p:spPr>
          <a:xfrm>
            <a:off x="1341525" y="2144875"/>
            <a:ext cx="6412799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CC0000"/>
              </a:buClr>
              <a:buChar char="❖"/>
            </a:pPr>
            <a:r>
              <a:rPr lang="es" sz="2400" b="1" u="sng" dirty="0">
                <a:solidFill>
                  <a:srgbClr val="CC0000"/>
                </a:solidFill>
                <a:highlight>
                  <a:srgbClr val="FFFFFF"/>
                </a:highlight>
                <a:hlinkClick r:id="rId7" action="ppaction://hlinksldjump"/>
              </a:rPr>
              <a:t>PRODUCCIÓN AUDIOVISUAL DIGITAL</a:t>
            </a:r>
            <a:r>
              <a:rPr lang="es" b="1" u="sng" dirty="0">
                <a:solidFill>
                  <a:srgbClr val="CC0000"/>
                </a:solidFill>
                <a:highlight>
                  <a:srgbClr val="FFFFFF"/>
                </a:highlight>
                <a:hlinkClick r:id="rId7" action="ppaction://hlinksldjump"/>
              </a:rPr>
              <a:t>.</a:t>
            </a:r>
            <a:endParaRPr lang="es" b="1" u="sng" dirty="0">
              <a:solidFill>
                <a:srgbClr val="CC0000"/>
              </a:solidFill>
              <a:highlight>
                <a:srgbClr val="FFFFFF"/>
              </a:highlight>
              <a:hlinkClick r:id="rId8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Shape 279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0" name="Shape 280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1990975" y="166250"/>
            <a:ext cx="4730399" cy="64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/>
              <a:t>¡¡GRACIAS!!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58211">
            <a:off x="6257124" y="1946655"/>
            <a:ext cx="2728676" cy="153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24972">
            <a:off x="36040" y="257145"/>
            <a:ext cx="2998118" cy="168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612" y="2691625"/>
            <a:ext cx="2337974" cy="161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lh3.googleusercontent.com/20mPpTuEnBQn04a2QNukdkIZjnAEzH6dWr30k7aASay-buARCBRU1HJjxJA_lz_1iAPaJ5YaR5BDlrbPQ_wHw27-WN4N_st3sh9nT0yr8NSIrtH3rNrlfN68Seb_X-3_phRD6oht3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99" y="1020411"/>
            <a:ext cx="1211912" cy="17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42nW5HoSxgPt3ArOyZJRfZu429ai6xym8RBF_wA-szhS-GID7l8yzIbiJAvtej4TzUvoIe9ZrN4MpsHcxSBPLgFukyiDuL54lgcAaNtTe1rlHgaZk5GYGtP1CkJgZ9G3SIrvcL_p0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76" y="-4270"/>
            <a:ext cx="2834547" cy="15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ysPhN686Ti-X9rGSucq4svOBogSAiVYd5ImazTkeoWrRUlwFhekqC8hlzPYpxfKyZBHWgJ5SHaVUmBJBIFTeBzdx0wrUTyxP2JadblkmhjeYn7aze1KUakMblW8xUVQjEwGSkknW8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89" y="3062380"/>
            <a:ext cx="1451731" cy="12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2iIvis8rhBV3xO6RTePCFBNseME5Ldwhq-j27EmQexkFJQILR7-uiXXaXdVCYXqwew9_KrfS9xu4IzjMpD25zMQx6sCYDRet4ILXTHFD92vIrepTG2NOoqXDVipHvkRANAHhVtHgh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57" y="3180375"/>
            <a:ext cx="1974022" cy="13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3.googleusercontent.com/k0WMpdeAj6nTPCCs1TGlu7FTzWNCVtqpbG9Vt35tozc92MAXXGZAUxJEdsR8Qq-42ldFxt-33fd8GxhBrtui-mDqLDNuH05kzTKrLyNUHrb2ujXeA9Cwm1yEeWBf_1RBWnAadaaP5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2160" y="1155881"/>
            <a:ext cx="1178240" cy="17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Shape 294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5" name="Shape 295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VOLVER</a:t>
            </a:r>
            <a:endParaRPr lang="es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1332625" y="133750"/>
            <a:ext cx="7341299" cy="620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sz="3600" b="1">
                <a:latin typeface="Georgia"/>
                <a:ea typeface="Georgia"/>
                <a:cs typeface="Georgia"/>
                <a:sym typeface="Georgia"/>
              </a:rPr>
              <a:t>Modelos de Planificaciones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4431718" y="2271350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1296275" y="1226875"/>
            <a:ext cx="69567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058650"/>
            <a:ext cx="4360500" cy="30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750" y="958503"/>
            <a:ext cx="4712276" cy="264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8487" y="2038275"/>
            <a:ext cx="4712276" cy="26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Shape 306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7" name="Shape 307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1332625" y="133750"/>
            <a:ext cx="7341299" cy="620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sz="3600" b="1">
                <a:latin typeface="Georgia"/>
                <a:ea typeface="Georgia"/>
                <a:cs typeface="Georgia"/>
                <a:sym typeface="Georgia"/>
              </a:rPr>
              <a:t>Modelos de Planificaciones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4431718" y="2271350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296275" y="1226875"/>
            <a:ext cx="69567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311" name="Shape 3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8" y="894275"/>
            <a:ext cx="5177874" cy="34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0925" y="1034700"/>
            <a:ext cx="4776700" cy="32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97225" y="1804087"/>
            <a:ext cx="4941798" cy="25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hape 145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6" name="Shape 146">
            <a:hlinkClick r:id="rId4" action="ppaction://hlinksldjump"/>
          </p:cNvPr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0" y="190500"/>
            <a:ext cx="9144000" cy="8454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La Educación es el arma más poderosa para salvar al mundo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sz="18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Nelson Mandela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0" y="2713025"/>
            <a:ext cx="1250700" cy="4538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" sz="20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" sz="2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E.O.I</a:t>
            </a:r>
            <a:r>
              <a:rPr lang="es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es" sz="1800" b="1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49" name="Shape 149"/>
          <p:cNvSpPr/>
          <p:nvPr/>
        </p:nvSpPr>
        <p:spPr>
          <a:xfrm rot="-856327">
            <a:off x="205080" y="1283699"/>
            <a:ext cx="2598087" cy="53094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 b="1">
                <a:solidFill>
                  <a:srgbClr val="CC0000"/>
                </a:solidFill>
              </a:rPr>
              <a:t>¿QUIENES SOMOS?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91199">
            <a:off x="5207746" y="1345443"/>
            <a:ext cx="3708357" cy="24228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474700" y="1907225"/>
            <a:ext cx="3446099" cy="674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s" sz="1800" b="1">
                <a:latin typeface="Georgia"/>
                <a:ea typeface="Georgia"/>
                <a:cs typeface="Georgia"/>
                <a:sym typeface="Georgia"/>
              </a:rPr>
              <a:t>ALFABETIZACIÓN DIGITAL</a:t>
            </a:r>
            <a:r>
              <a:rPr lang="es"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494550" y="2665700"/>
            <a:ext cx="3446099" cy="845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PRODUCCIÓN AUDIOVISUAL DIGITAL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474700" y="3594875"/>
            <a:ext cx="3446099" cy="1071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DESARROLLO DE CONTENIDOS DIGITALES Y APLICACIONES EN LÍNEA</a:t>
            </a:r>
          </a:p>
        </p:txBody>
      </p:sp>
      <p:cxnSp>
        <p:nvCxnSpPr>
          <p:cNvPr id="154" name="Shape 154"/>
          <p:cNvCxnSpPr>
            <a:stCxn id="148" idx="3"/>
            <a:endCxn id="151" idx="1"/>
          </p:cNvCxnSpPr>
          <p:nvPr/>
        </p:nvCxnSpPr>
        <p:spPr>
          <a:xfrm rot="10800000" flipH="1">
            <a:off x="1250700" y="2244574"/>
            <a:ext cx="224100" cy="695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" name="Shape 155"/>
          <p:cNvCxnSpPr>
            <a:stCxn id="148" idx="3"/>
          </p:cNvCxnSpPr>
          <p:nvPr/>
        </p:nvCxnSpPr>
        <p:spPr>
          <a:xfrm>
            <a:off x="1250700" y="2939974"/>
            <a:ext cx="282300" cy="312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6" name="Shape 156"/>
          <p:cNvCxnSpPr>
            <a:stCxn id="148" idx="3"/>
            <a:endCxn id="153" idx="1"/>
          </p:cNvCxnSpPr>
          <p:nvPr/>
        </p:nvCxnSpPr>
        <p:spPr>
          <a:xfrm>
            <a:off x="1250700" y="2939974"/>
            <a:ext cx="224100" cy="1190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hape 161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2" name="Shape 162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0" y="190500"/>
            <a:ext cx="9144000" cy="7037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Digame y olvido. Muestreme y recuerdo. Involucreme y Comprendo.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s" sz="18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Proverbio Chino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068218" y="2309625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" sz="1800" b="1">
                <a:latin typeface="Comic Sans MS"/>
                <a:ea typeface="Comic Sans MS"/>
                <a:cs typeface="Comic Sans MS"/>
                <a:sym typeface="Comic Sans MS"/>
              </a:rPr>
              <a:t>Es una metodología centrada en la investigación, en el aprendizaje y en la evaluación de problemas o temas significativos, que les permite a los estudiantes planear,implementar y evaluar sus proyectos, que responden a las necesidades del mundo actual y real.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250" y="2024062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1573300" y="1085925"/>
            <a:ext cx="3065999" cy="1223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s" sz="1800" b="1">
                <a:solidFill>
                  <a:srgbClr val="CC0000"/>
                </a:solidFill>
              </a:rPr>
              <a:t>¿Qué es el Aprendizaje Basado en Problemas?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hape 171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2" name="Shape 172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431718" y="2271350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4" name="Shape 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3775" y="894275"/>
            <a:ext cx="6097349" cy="34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425400" y="0"/>
            <a:ext cx="5688000" cy="76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3000" b="1" dirty="0">
                <a:solidFill>
                  <a:srgbClr val="FFFFFF"/>
                </a:solidFill>
                <a:highlight>
                  <a:srgbClr val="85200C"/>
                </a:highlight>
                <a:latin typeface="Comic Sans MS"/>
                <a:ea typeface="Comic Sans MS"/>
                <a:cs typeface="Comic Sans MS"/>
                <a:sym typeface="Comic Sans MS"/>
              </a:rPr>
              <a:t>PUNTO DE PARTIDA</a:t>
            </a:r>
            <a:r>
              <a:rPr lang="es" sz="2400" dirty="0">
                <a:solidFill>
                  <a:srgbClr val="FFFF00"/>
                </a:solidFill>
                <a:highlight>
                  <a:srgbClr val="9900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Shape 180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1" name="Shape 181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4502968" y="2710750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9144000" cy="8942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b="1">
                <a:latin typeface="Georgia"/>
                <a:ea typeface="Georgia"/>
                <a:cs typeface="Georgia"/>
                <a:sym typeface="Georgia"/>
              </a:rPr>
              <a:t>Pregunta-Problema</a:t>
            </a:r>
            <a:r>
              <a:rPr lang="es" sz="4800"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184" name="Shape 184"/>
          <p:cNvSpPr/>
          <p:nvPr/>
        </p:nvSpPr>
        <p:spPr>
          <a:xfrm>
            <a:off x="926275" y="1033150"/>
            <a:ext cx="7255825" cy="3079425"/>
          </a:xfrm>
          <a:prstGeom prst="flowChartPunchedTap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s"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¿Con la introducción de las Tic, mejoramos  el rendimiento escolar de los estudiantes en las diferentes áreas mediante  trabajos  colaborativos basados en el ABP?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Shape 189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0" name="Shape 190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191" name="Shape 191"/>
          <p:cNvSpPr txBox="1"/>
          <p:nvPr/>
        </p:nvSpPr>
        <p:spPr>
          <a:xfrm rot="-527929">
            <a:off x="210610" y="1548769"/>
            <a:ext cx="3151690" cy="1081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s" sz="1200" b="1" dirty="0">
                <a:solidFill>
                  <a:schemeClr val="dk2"/>
                </a:solidFill>
              </a:rPr>
              <a:t>¿</a:t>
            </a:r>
            <a:r>
              <a:rPr lang="es" sz="1800" b="1" dirty="0">
                <a:solidFill>
                  <a:schemeClr val="dk2"/>
                </a:solidFill>
              </a:rPr>
              <a:t>Por Qué internet es un medio de comunicación?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911925" y="197975"/>
            <a:ext cx="4191900" cy="620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PREGUNTAS ESENCIALES </a:t>
            </a: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93" name="Shape 193"/>
          <p:cNvSpPr txBox="1"/>
          <p:nvPr/>
        </p:nvSpPr>
        <p:spPr>
          <a:xfrm rot="442246">
            <a:off x="5630459" y="1640204"/>
            <a:ext cx="3470275" cy="8984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 b="1" dirty="0">
                <a:solidFill>
                  <a:schemeClr val="dk2"/>
                </a:solidFill>
                <a:highlight>
                  <a:srgbClr val="FFFFFF"/>
                </a:highlight>
              </a:rPr>
              <a:t>¿Por qué debemos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" sz="1800" b="1" dirty="0">
                <a:solidFill>
                  <a:schemeClr val="dk2"/>
                </a:solidFill>
                <a:highlight>
                  <a:srgbClr val="FFFFFF"/>
                </a:highlight>
              </a:rPr>
              <a:t>alfabetizarnos digitalmente?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94" name="Shape 194"/>
          <p:cNvSpPr/>
          <p:nvPr/>
        </p:nvSpPr>
        <p:spPr>
          <a:xfrm rot="7691591">
            <a:off x="1575696" y="977281"/>
            <a:ext cx="885956" cy="5541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210550" y="3675975"/>
            <a:ext cx="3151800" cy="7374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sp>
        <p:nvSpPr>
          <p:cNvPr id="196" name="Shape 196"/>
          <p:cNvSpPr/>
          <p:nvPr/>
        </p:nvSpPr>
        <p:spPr>
          <a:xfrm rot="3780201">
            <a:off x="5392683" y="785770"/>
            <a:ext cx="1068647" cy="6201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50176">
            <a:off x="7029024" y="161474"/>
            <a:ext cx="1593475" cy="92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 rot="-463513">
            <a:off x="275081" y="3094142"/>
            <a:ext cx="3992636" cy="12294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" sz="1800" b="1" dirty="0"/>
              <a:t>¿Pixeles, Bit, Extensiones y cuantas propiedades más tiene una producción audiovisual?</a:t>
            </a:r>
          </a:p>
        </p:txBody>
      </p:sp>
      <p:sp>
        <p:nvSpPr>
          <p:cNvPr id="199" name="Shape 199"/>
          <p:cNvSpPr txBox="1"/>
          <p:nvPr/>
        </p:nvSpPr>
        <p:spPr>
          <a:xfrm rot="411099">
            <a:off x="4577202" y="2760885"/>
            <a:ext cx="3689046" cy="1191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s" dirty="0"/>
              <a:t>¿</a:t>
            </a:r>
            <a:r>
              <a:rPr lang="es" sz="1800" b="1" dirty="0"/>
              <a:t>Cuál es la diferencia conceptual entre el cine, el video y otros lenguajes audiovisuales?</a:t>
            </a:r>
          </a:p>
          <a:p>
            <a:pPr lvl="0" rtl="0">
              <a:spcBef>
                <a:spcPts val="0"/>
              </a:spcBef>
              <a:buNone/>
            </a:pPr>
            <a:r>
              <a:rPr lang="es" dirty="0"/>
              <a:t> </a:t>
            </a:r>
          </a:p>
        </p:txBody>
      </p:sp>
      <p:sp>
        <p:nvSpPr>
          <p:cNvPr id="200" name="Shape 200"/>
          <p:cNvSpPr/>
          <p:nvPr/>
        </p:nvSpPr>
        <p:spPr>
          <a:xfrm rot="5640636">
            <a:off x="2754396" y="1654391"/>
            <a:ext cx="2106057" cy="6471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 rot="4007361">
            <a:off x="3938772" y="1510044"/>
            <a:ext cx="1871037" cy="554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68528">
            <a:off x="181998" y="299276"/>
            <a:ext cx="1399028" cy="93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3" grpId="0" animBg="1"/>
      <p:bldP spid="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Shape 207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8" name="Shape 208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34675" y="209950"/>
            <a:ext cx="5610600" cy="620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Designación de roles</a:t>
            </a: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431718" y="2271350"/>
            <a:ext cx="4360500" cy="16580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" name="Shape 211"/>
          <p:cNvSpPr/>
          <p:nvPr/>
        </p:nvSpPr>
        <p:spPr>
          <a:xfrm rot="-893">
            <a:off x="0" y="958800"/>
            <a:ext cx="2310300" cy="1534500"/>
          </a:xfrm>
          <a:prstGeom prst="wedgeRoundRectCallout">
            <a:avLst>
              <a:gd name="adj1" fmla="val -20365"/>
              <a:gd name="adj2" fmla="val 51216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CC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s" b="1">
                <a:solidFill>
                  <a:srgbClr val="CC0000"/>
                </a:solidFill>
              </a:rPr>
              <a:t>¡RECUERDA!    </a:t>
            </a:r>
          </a:p>
          <a:p>
            <a:pPr lvl="0" rtl="0">
              <a:spcBef>
                <a:spcPts val="0"/>
              </a:spcBef>
              <a:buNone/>
            </a:pPr>
            <a:r>
              <a:rPr lang="es" b="1">
                <a:solidFill>
                  <a:srgbClr val="CC0000"/>
                </a:solidFill>
              </a:rPr>
              <a:t>DEL PROTAGONISMO DEL PROFESOR AL PROTAGONISMO DE LOS ESTUDIANTES 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7125" y="126725"/>
            <a:ext cx="2578875" cy="153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7312" y="1516412"/>
            <a:ext cx="22098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0900" y="2332850"/>
            <a:ext cx="2181225" cy="15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42125" y="3317650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4125" y="2281471"/>
            <a:ext cx="2181225" cy="163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hape 221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2" name="Shape 222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0" y="167975"/>
            <a:ext cx="3752700" cy="5625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b="1">
                <a:latin typeface="Georgia"/>
                <a:ea typeface="Georgia"/>
                <a:cs typeface="Georgia"/>
                <a:sym typeface="Georgia"/>
              </a:rPr>
              <a:t>Plan de acción 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103500" y="1009399"/>
            <a:ext cx="4771800" cy="22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600"/>
              </a:spcBef>
              <a:buNone/>
            </a:pPr>
            <a:r>
              <a:rPr lang="es" sz="240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Introducir a los estudiantes en el mundo de la alfabetización digital para que los estudiantes se apropien de los  recursos de la Web 2.0 y de los software libres, para mejorar el rendimiento escolar a través del ABP.</a:t>
            </a:r>
          </a:p>
        </p:txBody>
      </p:sp>
      <p:sp>
        <p:nvSpPr>
          <p:cNvPr id="225" name="Shape 225"/>
          <p:cNvSpPr/>
          <p:nvPr/>
        </p:nvSpPr>
        <p:spPr>
          <a:xfrm>
            <a:off x="378350" y="1282525"/>
            <a:ext cx="3374361" cy="894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Montserrat"/>
              </a:rPr>
              <a:t>WEB 2.0 y SOFTWARE LIBRE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3213" y="2114675"/>
            <a:ext cx="1090874" cy="91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575" y="3309012"/>
            <a:ext cx="1216300" cy="10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5625" y="2176725"/>
            <a:ext cx="1072199" cy="10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80500" y="3313250"/>
            <a:ext cx="1216299" cy="10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Shape 234"/>
          <p:cNvCxnSpPr/>
          <p:nvPr/>
        </p:nvCxnSpPr>
        <p:spPr>
          <a:xfrm>
            <a:off x="-91500" y="894270"/>
            <a:ext cx="9326999" cy="0"/>
          </a:xfrm>
          <a:prstGeom prst="straightConnector1">
            <a:avLst/>
          </a:prstGeom>
          <a:noFill/>
          <a:ln w="114300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5" name="Shape 235"/>
          <p:cNvSpPr txBox="1"/>
          <p:nvPr/>
        </p:nvSpPr>
        <p:spPr>
          <a:xfrm>
            <a:off x="7720028" y="4219491"/>
            <a:ext cx="1072200" cy="2768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" sz="1400" b="1" i="0" u="sng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Portada</a:t>
            </a:r>
            <a:endParaRPr lang="es" sz="1400" b="1" i="0" u="sng" strike="noStrike" cap="none" baseline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2468600" y="138850"/>
            <a:ext cx="3566699" cy="620099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Trabajo Colaborativo</a:t>
            </a:r>
            <a:r>
              <a:rPr lang="es" sz="3000">
                <a:solidFill>
                  <a:schemeClr val="dk2"/>
                </a:solidFill>
                <a:highlight>
                  <a:srgbClr val="FFFFFF"/>
                </a:highlight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5883050" y="1929725"/>
            <a:ext cx="3151800" cy="12713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000">
                <a:solidFill>
                  <a:schemeClr val="dk2"/>
                </a:solidFill>
                <a:highlight>
                  <a:srgbClr val="FFFFFF"/>
                </a:highlight>
              </a:rPr>
              <a:t>Incorporar los recursos informáticos y tecnológicos en las actividades de enseñanza y aprendizaje 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26100" y="1267925"/>
            <a:ext cx="1389600" cy="2677499"/>
          </a:xfrm>
          <a:prstGeom prst="rect">
            <a:avLst/>
          </a:prstGeom>
          <a:solidFill>
            <a:srgbClr val="A64D79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>
                <a:highlight>
                  <a:srgbClr val="A64D79"/>
                </a:highlight>
                <a:latin typeface="Impact"/>
                <a:ea typeface="Impact"/>
                <a:cs typeface="Impact"/>
                <a:sym typeface="Impact"/>
              </a:rPr>
              <a:t>T</a:t>
            </a:r>
          </a:p>
          <a:p>
            <a:pPr lvl="0" algn="ctr" rtl="0">
              <a:spcBef>
                <a:spcPts val="0"/>
              </a:spcBef>
              <a:buNone/>
            </a:pPr>
            <a:endParaRPr sz="3000">
              <a:highlight>
                <a:srgbClr val="A64D79"/>
              </a:highlight>
              <a:latin typeface="Impact"/>
              <a:ea typeface="Impact"/>
              <a:cs typeface="Impact"/>
              <a:sym typeface="Impac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s" sz="3000">
                <a:highlight>
                  <a:srgbClr val="A64D79"/>
                </a:highlight>
                <a:latin typeface="Impact"/>
                <a:ea typeface="Impact"/>
                <a:cs typeface="Impact"/>
                <a:sym typeface="Impact"/>
              </a:rPr>
              <a:t>I</a:t>
            </a:r>
          </a:p>
          <a:p>
            <a:pPr lvl="0" algn="ctr" rtl="0">
              <a:spcBef>
                <a:spcPts val="0"/>
              </a:spcBef>
              <a:buNone/>
            </a:pPr>
            <a:endParaRPr sz="3000">
              <a:highlight>
                <a:srgbClr val="A64D79"/>
              </a:highlight>
              <a:latin typeface="Impact"/>
              <a:ea typeface="Impact"/>
              <a:cs typeface="Impact"/>
              <a:sym typeface="Impact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s" sz="3000">
                <a:highlight>
                  <a:srgbClr val="A64D79"/>
                </a:highlight>
                <a:latin typeface="Impact"/>
                <a:ea typeface="Impact"/>
                <a:cs typeface="Impact"/>
                <a:sym typeface="Impact"/>
              </a:rPr>
              <a:t>C </a:t>
            </a:r>
            <a:r>
              <a:rPr lang="es" sz="3000">
                <a:highlight>
                  <a:srgbClr val="A64D79"/>
                </a:highlight>
                <a:latin typeface="Corsiva"/>
                <a:ea typeface="Corsiva"/>
                <a:cs typeface="Corsiva"/>
                <a:sym typeface="Corsiva"/>
              </a:rPr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highlight>
                <a:srgbClr val="A64D79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457475" y="1556900"/>
            <a:ext cx="3229799" cy="2070300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3113050" y="2361450"/>
            <a:ext cx="2037900" cy="42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dirty="0">
                <a:solidFill>
                  <a:srgbClr val="FFFFFF"/>
                </a:solidFill>
                <a:highlight>
                  <a:srgbClr val="FF0000"/>
                </a:highlight>
                <a:latin typeface="Impact"/>
                <a:ea typeface="Impact"/>
                <a:cs typeface="Impact"/>
                <a:sym typeface="Impact"/>
              </a:rPr>
              <a:t>TRANSVERSALIDAD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210150" y="883775"/>
            <a:ext cx="4237800" cy="6200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000">
                <a:solidFill>
                  <a:schemeClr val="dk2"/>
                </a:solidFill>
                <a:highlight>
                  <a:srgbClr val="FFFFFF"/>
                </a:highlight>
              </a:rPr>
              <a:t>   Todos los Espacios Curriculares</a:t>
            </a:r>
          </a:p>
          <a:p>
            <a:pPr lvl="0" algn="ctr" rtl="0">
              <a:spcBef>
                <a:spcPts val="0"/>
              </a:spcBef>
              <a:buNone/>
            </a:pPr>
            <a:endParaRPr sz="20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2057750" y="3626975"/>
            <a:ext cx="4237800" cy="620099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000">
                <a:solidFill>
                  <a:schemeClr val="dk2"/>
                </a:solidFill>
                <a:highlight>
                  <a:srgbClr val="FFFFFF"/>
                </a:highlight>
              </a:rPr>
              <a:t> Contenidos  y formatos 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  <a:highlight>
                <a:srgbClr val="FF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  <p:bldP spid="239" grpId="0" animBg="1"/>
    </p:bld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504</Words>
  <Application>Microsoft Office PowerPoint</Application>
  <PresentationFormat>Presentación en pantalla (16:9)</PresentationFormat>
  <Paragraphs>96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Montserrat</vt:lpstr>
      <vt:lpstr>Georgia</vt:lpstr>
      <vt:lpstr>Calibri</vt:lpstr>
      <vt:lpstr>Courier New</vt:lpstr>
      <vt:lpstr>Wingdings</vt:lpstr>
      <vt:lpstr>Corsiva</vt:lpstr>
      <vt:lpstr>Impact</vt:lpstr>
      <vt:lpstr>Comic Sans MS</vt:lpstr>
      <vt:lpstr>Arial</vt:lpstr>
      <vt:lpstr>Playfair Display</vt:lpstr>
      <vt:lpstr>Oswald</vt:lpstr>
      <vt:lpstr>pop</vt:lpstr>
      <vt:lpstr>Custom Theme</vt:lpstr>
      <vt:lpstr>simple-light-2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6</cp:revision>
  <dcterms:modified xsi:type="dcterms:W3CDTF">2015-10-28T04:40:48Z</dcterms:modified>
</cp:coreProperties>
</file>